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68" r:id="rId4"/>
    <p:sldId id="278" r:id="rId5"/>
    <p:sldId id="269" r:id="rId6"/>
    <p:sldId id="276" r:id="rId7"/>
    <p:sldId id="279" r:id="rId8"/>
    <p:sldId id="270" r:id="rId9"/>
    <p:sldId id="280" r:id="rId10"/>
    <p:sldId id="271" r:id="rId11"/>
    <p:sldId id="275" r:id="rId12"/>
    <p:sldId id="281" r:id="rId13"/>
    <p:sldId id="277" r:id="rId14"/>
  </p:sldIdLst>
  <p:sldSz cx="12192000" cy="6858000"/>
  <p:notesSz cx="6797675" cy="9926638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545106-76A8-422A-904A-CB624369CA0D}" v="45" dt="2024-02-21T15:06:29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20B7D5E-4CF2-4EAA-8297-140BD2789B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08EB36-91A8-4786-865C-56781138CE6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35F7B-CA2D-4024-9A88-AEEEFCF17F1D}" type="datetime1">
              <a:rPr lang="de-DE" smtClean="0"/>
              <a:t>18.03.2024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AF5C656-17AF-4672-8B44-C13AFD62D7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7F1D40-769B-4312-8595-859B00C06C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65157-EEAD-40DC-8AB6-CC311DA311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2156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F8148-F7B4-4FD1-88FC-76DB951C5901}" type="datetime1">
              <a:rPr lang="de-DE" smtClean="0"/>
              <a:pPr/>
              <a:t>18.03.2024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026D1-C54B-4AAA-9D84-B16FD1C01607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821242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F026D1-C54B-4AAA-9D84-B16FD1C0160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5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8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3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8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9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1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7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4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1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2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‹Nr.›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100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7" Type="http://schemas.openxmlformats.org/officeDocument/2006/relationships/image" Target="../media/image37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sv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sv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svg"/><Relationship Id="rId7" Type="http://schemas.openxmlformats.org/officeDocument/2006/relationships/image" Target="../media/image47.sv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sv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roler-schulsport.at/" TargetMode="External"/><Relationship Id="rId2" Type="http://schemas.openxmlformats.org/officeDocument/2006/relationships/hyperlink" Target="https://www.schulsportinfo.at/infos/bewegung-und-sport/root/recht/lehrplaen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Relationship Id="rId9" Type="http://schemas.openxmlformats.org/officeDocument/2006/relationships/image" Target="../media/image2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sv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sv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7" Type="http://schemas.openxmlformats.org/officeDocument/2006/relationships/image" Target="../media/image37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119FFB1-81E3-46F7-8199-CC504146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EA54A6-1E2E-4955-B2AE-CD6C42930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02394"/>
            <a:ext cx="11368655" cy="6355606"/>
          </a:xfrm>
          <a:custGeom>
            <a:avLst/>
            <a:gdLst>
              <a:gd name="connsiteX0" fmla="*/ 0 w 11368655"/>
              <a:gd name="connsiteY0" fmla="*/ 0 h 6355606"/>
              <a:gd name="connsiteX1" fmla="*/ 11368655 w 11368655"/>
              <a:gd name="connsiteY1" fmla="*/ 500729 h 6355606"/>
              <a:gd name="connsiteX2" fmla="*/ 11110778 w 11368655"/>
              <a:gd name="connsiteY2" fmla="*/ 6355606 h 6355606"/>
              <a:gd name="connsiteX3" fmla="*/ 0 w 11368655"/>
              <a:gd name="connsiteY3" fmla="*/ 6355606 h 6355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8655" h="6355606">
                <a:moveTo>
                  <a:pt x="0" y="0"/>
                </a:moveTo>
                <a:lnTo>
                  <a:pt x="11368655" y="500729"/>
                </a:lnTo>
                <a:lnTo>
                  <a:pt x="11110778" y="6355606"/>
                </a:lnTo>
                <a:lnTo>
                  <a:pt x="0" y="6355606"/>
                </a:lnTo>
                <a:close/>
              </a:path>
            </a:pathLst>
          </a:cu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C56B0B-7098-4D64-9DBD-F243995A7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28198"/>
            <a:ext cx="11241209" cy="6229802"/>
          </a:xfrm>
          <a:custGeom>
            <a:avLst/>
            <a:gdLst>
              <a:gd name="connsiteX0" fmla="*/ 0 w 11241209"/>
              <a:gd name="connsiteY0" fmla="*/ 0 h 6229802"/>
              <a:gd name="connsiteX1" fmla="*/ 135798 w 11241209"/>
              <a:gd name="connsiteY1" fmla="*/ 5729 h 6229802"/>
              <a:gd name="connsiteX2" fmla="*/ 11205794 w 11241209"/>
              <a:gd name="connsiteY2" fmla="*/ 494885 h 6229802"/>
              <a:gd name="connsiteX3" fmla="*/ 11241177 w 11241209"/>
              <a:gd name="connsiteY3" fmla="*/ 533639 h 6229802"/>
              <a:gd name="connsiteX4" fmla="*/ 11240324 w 11241209"/>
              <a:gd name="connsiteY4" fmla="*/ 553023 h 6229802"/>
              <a:gd name="connsiteX5" fmla="*/ 11240325 w 11241209"/>
              <a:gd name="connsiteY5" fmla="*/ 553023 h 6229802"/>
              <a:gd name="connsiteX6" fmla="*/ 11045019 w 11241209"/>
              <a:gd name="connsiteY6" fmla="*/ 4987273 h 6229802"/>
              <a:gd name="connsiteX7" fmla="*/ 11045018 w 11241209"/>
              <a:gd name="connsiteY7" fmla="*/ 4987276 h 6229802"/>
              <a:gd name="connsiteX8" fmla="*/ 10990292 w 11241209"/>
              <a:gd name="connsiteY8" fmla="*/ 6229802 h 6229802"/>
              <a:gd name="connsiteX9" fmla="*/ 0 w 11241209"/>
              <a:gd name="connsiteY9" fmla="*/ 6229802 h 622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41209" h="6229802">
                <a:moveTo>
                  <a:pt x="0" y="0"/>
                </a:moveTo>
                <a:lnTo>
                  <a:pt x="135798" y="5729"/>
                </a:lnTo>
                <a:cubicBezTo>
                  <a:pt x="2822396" y="119495"/>
                  <a:pt x="9422923" y="410740"/>
                  <a:pt x="11205794" y="494885"/>
                </a:cubicBezTo>
                <a:cubicBezTo>
                  <a:pt x="11226228" y="495902"/>
                  <a:pt x="11242024" y="513197"/>
                  <a:pt x="11241177" y="533639"/>
                </a:cubicBezTo>
                <a:lnTo>
                  <a:pt x="11240324" y="553023"/>
                </a:lnTo>
                <a:lnTo>
                  <a:pt x="11240325" y="553023"/>
                </a:lnTo>
                <a:lnTo>
                  <a:pt x="11045019" y="4987273"/>
                </a:lnTo>
                <a:lnTo>
                  <a:pt x="11045018" y="4987276"/>
                </a:lnTo>
                <a:lnTo>
                  <a:pt x="10990292" y="6229802"/>
                </a:lnTo>
                <a:lnTo>
                  <a:pt x="0" y="6229802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Wurmperspektive der Füße einer Person, die auf der Straße rennt">
            <a:extLst>
              <a:ext uri="{FF2B5EF4-FFF2-40B4-BE49-F238E27FC236}">
                <a16:creationId xmlns:a16="http://schemas.microsoft.com/office/drawing/2014/main" id="{98D38B71-AB2C-B27A-1D3C-B04DDC4E1D9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84000"/>
          </a:blip>
          <a:srcRect t="48" r="3" b="13181"/>
          <a:stretch/>
        </p:blipFill>
        <p:spPr>
          <a:xfrm>
            <a:off x="20" y="628198"/>
            <a:ext cx="11241189" cy="6229802"/>
          </a:xfrm>
          <a:custGeom>
            <a:avLst/>
            <a:gdLst/>
            <a:ahLst/>
            <a:cxnLst/>
            <a:rect l="l" t="t" r="r" b="b"/>
            <a:pathLst>
              <a:path w="11241209" h="6229802">
                <a:moveTo>
                  <a:pt x="0" y="0"/>
                </a:moveTo>
                <a:lnTo>
                  <a:pt x="135798" y="5729"/>
                </a:lnTo>
                <a:cubicBezTo>
                  <a:pt x="2822396" y="119495"/>
                  <a:pt x="9422923" y="410740"/>
                  <a:pt x="11205794" y="494885"/>
                </a:cubicBezTo>
                <a:cubicBezTo>
                  <a:pt x="11226228" y="495902"/>
                  <a:pt x="11242024" y="513197"/>
                  <a:pt x="11241177" y="533639"/>
                </a:cubicBezTo>
                <a:lnTo>
                  <a:pt x="11240324" y="553023"/>
                </a:lnTo>
                <a:lnTo>
                  <a:pt x="11240325" y="553023"/>
                </a:lnTo>
                <a:lnTo>
                  <a:pt x="11045019" y="4987273"/>
                </a:lnTo>
                <a:lnTo>
                  <a:pt x="11045018" y="4987276"/>
                </a:lnTo>
                <a:lnTo>
                  <a:pt x="10990292" y="6229802"/>
                </a:lnTo>
                <a:lnTo>
                  <a:pt x="0" y="6229802"/>
                </a:lnTo>
                <a:close/>
              </a:path>
            </a:pathLst>
          </a:cu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807974" y="1943100"/>
            <a:ext cx="6698226" cy="3581400"/>
          </a:xfrm>
        </p:spPr>
        <p:txBody>
          <a:bodyPr rtlCol="0">
            <a:normAutofit/>
          </a:bodyPr>
          <a:lstStyle/>
          <a:p>
            <a:pPr algn="r"/>
            <a:r>
              <a:rPr lang="de-DE"/>
              <a:t>Bewegung und Sport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8709E2B-5612-4EF3-8505-0270723FD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D3B743C-BB90-43EC-83AC-B8AD27887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60A049AC-DBC5-4C0E-90E2-52A81F06BA6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5960AA9D-4C2F-45F7-B2E2-7E43D09163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0133386-276B-4C86-8AB7-4B6BEF032D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D8771-A2B2-5186-C747-57EF0F241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768731"/>
          </a:xfrm>
        </p:spPr>
        <p:txBody>
          <a:bodyPr/>
          <a:lstStyle/>
          <a:p>
            <a:r>
              <a:rPr lang="de-AT" dirty="0"/>
              <a:t>Lehrstoff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BA130D-ADAC-D6BE-B676-FE2EE0F8F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133856"/>
            <a:ext cx="10183368" cy="5605272"/>
          </a:xfrm>
        </p:spPr>
        <p:txBody>
          <a:bodyPr>
            <a:normAutofit/>
          </a:bodyPr>
          <a:lstStyle/>
          <a:p>
            <a:pPr marL="2743200" lvl="6" indent="0">
              <a:buNone/>
            </a:pPr>
            <a:endParaRPr lang="de-AT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AT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Leistungswille</a:t>
            </a:r>
          </a:p>
          <a:p>
            <a:pPr marL="0" indent="0">
              <a:buNone/>
            </a:pPr>
            <a:r>
              <a:rPr lang="de-AT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Fairness </a:t>
            </a:r>
          </a:p>
          <a:p>
            <a:pPr marL="0" indent="0">
              <a:buNone/>
            </a:pPr>
            <a:r>
              <a:rPr lang="de-AT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Umgang mit Sieg und Niederlage</a:t>
            </a:r>
          </a:p>
          <a:p>
            <a:pPr marL="0" indent="0">
              <a:buNone/>
            </a:pPr>
            <a:endParaRPr lang="de-AT" sz="1900" b="1" dirty="0"/>
          </a:p>
          <a:p>
            <a:pPr marL="2743200" lvl="6" indent="0">
              <a:buNone/>
            </a:pPr>
            <a:r>
              <a:rPr lang="de-AT" dirty="0"/>
              <a:t> </a:t>
            </a:r>
          </a:p>
        </p:txBody>
      </p:sp>
      <p:pic>
        <p:nvPicPr>
          <p:cNvPr id="5" name="Grafik 4" descr="Tischtennisschläger und -ball mit einfarbiger Füllung">
            <a:extLst>
              <a:ext uri="{FF2B5EF4-FFF2-40B4-BE49-F238E27FC236}">
                <a16:creationId xmlns:a16="http://schemas.microsoft.com/office/drawing/2014/main" id="{E07FC58A-C8D2-A954-7656-53B78F2FA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84783" y="985282"/>
            <a:ext cx="1251064" cy="1251064"/>
          </a:xfrm>
          <a:prstGeom prst="rect">
            <a:avLst/>
          </a:prstGeom>
        </p:spPr>
      </p:pic>
      <p:pic>
        <p:nvPicPr>
          <p:cNvPr id="7" name="Grafik 6" descr="Pfiff mit einfarbiger Füllung">
            <a:extLst>
              <a:ext uri="{FF2B5EF4-FFF2-40B4-BE49-F238E27FC236}">
                <a16:creationId xmlns:a16="http://schemas.microsoft.com/office/drawing/2014/main" id="{C9A40C61-A562-2E06-DFED-D23FCF396B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15646" y="4725853"/>
            <a:ext cx="1593606" cy="1593606"/>
          </a:xfrm>
          <a:prstGeom prst="rect">
            <a:avLst/>
          </a:prstGeom>
        </p:spPr>
      </p:pic>
      <p:pic>
        <p:nvPicPr>
          <p:cNvPr id="11" name="Grafik 10" descr="Pfeil und Bogen mit einfarbiger Füllung">
            <a:extLst>
              <a:ext uri="{FF2B5EF4-FFF2-40B4-BE49-F238E27FC236}">
                <a16:creationId xmlns:a16="http://schemas.microsoft.com/office/drawing/2014/main" id="{F12F9120-D7AF-5A1B-73DA-F90DEFA69B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1844" y="4109650"/>
            <a:ext cx="1176217" cy="117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90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A8E3FB-A5D7-F640-75E3-EB18FEE5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723011"/>
          </a:xfrm>
        </p:spPr>
        <p:txBody>
          <a:bodyPr>
            <a:normAutofit fontScale="90000"/>
          </a:bodyPr>
          <a:lstStyle/>
          <a:p>
            <a:r>
              <a:rPr lang="de-AT" dirty="0"/>
              <a:t>Lehrstoff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0F284E-B487-56FA-831C-8AD7C1246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252728"/>
            <a:ext cx="9493250" cy="4919471"/>
          </a:xfrm>
        </p:spPr>
        <p:txBody>
          <a:bodyPr>
            <a:normAutofit fontScale="70000" lnSpcReduction="20000"/>
          </a:bodyPr>
          <a:lstStyle/>
          <a:p>
            <a:r>
              <a:rPr lang="de-AT" sz="3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Spielerische Bewegungshandlungen:</a:t>
            </a:r>
          </a:p>
          <a:p>
            <a:pPr marL="0" indent="0">
              <a:buNone/>
            </a:pPr>
            <a:r>
              <a:rPr lang="de-AT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Spielfähigkeit und Spielkönnen entwickeln,</a:t>
            </a:r>
          </a:p>
          <a:p>
            <a:pPr marL="0" indent="0">
              <a:buNone/>
            </a:pPr>
            <a:r>
              <a:rPr lang="de-AT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Regelbewusstsein, Spieltaktik, </a:t>
            </a:r>
          </a:p>
          <a:p>
            <a:pPr marL="0" indent="0">
              <a:buNone/>
            </a:pPr>
            <a:r>
              <a:rPr lang="de-AT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Kooperative Spiele ohne Verlierer,  …</a:t>
            </a:r>
          </a:p>
          <a:p>
            <a:endParaRPr lang="de-AT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sz="4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Gestaltende und darstellende Bewegungshandlungen:</a:t>
            </a:r>
          </a:p>
          <a:p>
            <a:pPr marL="0" indent="0">
              <a:buNone/>
            </a:pPr>
            <a:r>
              <a:rPr lang="de-AT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Gymnastik, Musik &amp; Rhythmus,</a:t>
            </a:r>
          </a:p>
          <a:p>
            <a:pPr marL="0" indent="0">
              <a:buNone/>
            </a:pPr>
            <a:r>
              <a:rPr lang="de-AT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Akrobatik, gauklerische Fähigkeiten …</a:t>
            </a:r>
          </a:p>
          <a:p>
            <a:pPr marL="0" indent="0">
              <a:buNone/>
            </a:pPr>
            <a:r>
              <a:rPr lang="de-AT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de-AT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AT" sz="2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AT" sz="2100" b="1" dirty="0"/>
              <a:t>	</a:t>
            </a:r>
          </a:p>
          <a:p>
            <a:endParaRPr lang="de-AT" dirty="0"/>
          </a:p>
        </p:txBody>
      </p:sp>
      <p:pic>
        <p:nvPicPr>
          <p:cNvPr id="5" name="Grafik 4" descr="Yoga mit einfarbiger Füllung">
            <a:extLst>
              <a:ext uri="{FF2B5EF4-FFF2-40B4-BE49-F238E27FC236}">
                <a16:creationId xmlns:a16="http://schemas.microsoft.com/office/drawing/2014/main" id="{023B8740-7BEA-1A70-677A-D3630AB5C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3918" y="2875818"/>
            <a:ext cx="1673290" cy="1673290"/>
          </a:xfrm>
          <a:prstGeom prst="rect">
            <a:avLst/>
          </a:prstGeom>
        </p:spPr>
      </p:pic>
      <p:pic>
        <p:nvPicPr>
          <p:cNvPr id="7" name="Grafik 6" descr="Jongleur mit einfarbiger Füllung">
            <a:extLst>
              <a:ext uri="{FF2B5EF4-FFF2-40B4-BE49-F238E27FC236}">
                <a16:creationId xmlns:a16="http://schemas.microsoft.com/office/drawing/2014/main" id="{A18FAA53-BE3D-9A90-FD37-3BE2776FE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6905" y="238926"/>
            <a:ext cx="1863013" cy="18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73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A8E3FB-A5D7-F640-75E3-EB18FEE5C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723011"/>
          </a:xfrm>
        </p:spPr>
        <p:txBody>
          <a:bodyPr>
            <a:normAutofit fontScale="90000"/>
          </a:bodyPr>
          <a:lstStyle/>
          <a:p>
            <a:r>
              <a:rPr lang="de-AT" dirty="0"/>
              <a:t>Lehrstoff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0F284E-B487-56FA-831C-8AD7C1246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561" y="1214335"/>
            <a:ext cx="9493250" cy="4919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de-AT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Gesundheitsorientierte - ausgleichende Bewegungshandlungen:</a:t>
            </a:r>
          </a:p>
          <a:p>
            <a:pPr marL="0" indent="0">
              <a:buNone/>
            </a:pP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psychisches und soziales Wohlbefinden,</a:t>
            </a:r>
          </a:p>
          <a:p>
            <a:pPr marL="0" indent="0">
              <a:buNone/>
            </a:pP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bewusste Umgang mit dem eigenen Körper, …</a:t>
            </a:r>
          </a:p>
          <a:p>
            <a:pPr marL="0" indent="0">
              <a:buNone/>
            </a:pPr>
            <a:r>
              <a:rPr lang="de-AT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AT" sz="2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AT" sz="2100" b="1" dirty="0"/>
              <a:t>	</a:t>
            </a:r>
          </a:p>
          <a:p>
            <a:endParaRPr lang="de-AT" dirty="0"/>
          </a:p>
        </p:txBody>
      </p:sp>
      <p:pic>
        <p:nvPicPr>
          <p:cNvPr id="5" name="Grafik 4" descr="Yoga mit einfarbiger Füllung">
            <a:extLst>
              <a:ext uri="{FF2B5EF4-FFF2-40B4-BE49-F238E27FC236}">
                <a16:creationId xmlns:a16="http://schemas.microsoft.com/office/drawing/2014/main" id="{023B8740-7BEA-1A70-677A-D3630AB5C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3918" y="2875818"/>
            <a:ext cx="1673290" cy="1673290"/>
          </a:xfrm>
          <a:prstGeom prst="rect">
            <a:avLst/>
          </a:prstGeom>
        </p:spPr>
      </p:pic>
      <p:pic>
        <p:nvPicPr>
          <p:cNvPr id="7" name="Grafik 6" descr="Jongleur mit einfarbiger Füllung">
            <a:extLst>
              <a:ext uri="{FF2B5EF4-FFF2-40B4-BE49-F238E27FC236}">
                <a16:creationId xmlns:a16="http://schemas.microsoft.com/office/drawing/2014/main" id="{A18FAA53-BE3D-9A90-FD37-3BE2776FE5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6905" y="238926"/>
            <a:ext cx="1863013" cy="18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4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FD8C12-861B-5579-6E99-AC27EAD6C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26" y="365126"/>
            <a:ext cx="9424423" cy="1129378"/>
          </a:xfrm>
        </p:spPr>
        <p:txBody>
          <a:bodyPr/>
          <a:lstStyle/>
          <a:p>
            <a:r>
              <a:rPr lang="de-AT" dirty="0"/>
              <a:t>Lehrstoff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FB7A58-6128-F660-CDD5-DB321B34C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9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Erlebnisorientierte Bewegungshandlungen:</a:t>
            </a:r>
          </a:p>
          <a:p>
            <a:pPr marL="0" indent="0">
              <a:buNone/>
            </a:pP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Bewegungen in unterschiedlichen Umgebungen (Wasser, Schnee, …)</a:t>
            </a:r>
          </a:p>
          <a:p>
            <a:pPr marL="0" indent="0">
              <a:buNone/>
            </a:pP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rollendes – und gleitendes Gerät (Ski, Rodeln, Eislaufen, Fahrrad)</a:t>
            </a:r>
          </a:p>
          <a:p>
            <a:pPr marL="0" indent="0">
              <a:buNone/>
            </a:pP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Gefahren bei Natursportarten erkennen</a:t>
            </a:r>
            <a:endParaRPr lang="de-AT" sz="2800" dirty="0"/>
          </a:p>
        </p:txBody>
      </p:sp>
      <p:pic>
        <p:nvPicPr>
          <p:cNvPr id="5" name="Grafik 4" descr="Schneeschuhwandern mit einfarbiger Füllung">
            <a:extLst>
              <a:ext uri="{FF2B5EF4-FFF2-40B4-BE49-F238E27FC236}">
                <a16:creationId xmlns:a16="http://schemas.microsoft.com/office/drawing/2014/main" id="{C7D3C89A-437A-A0B2-2D80-5C7D8CE6A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51910" y="582537"/>
            <a:ext cx="1859901" cy="1859901"/>
          </a:xfrm>
          <a:prstGeom prst="rect">
            <a:avLst/>
          </a:prstGeom>
        </p:spPr>
      </p:pic>
      <p:pic>
        <p:nvPicPr>
          <p:cNvPr id="7" name="Grafik 6" descr="Surfen mit einfarbiger Füllung">
            <a:extLst>
              <a:ext uri="{FF2B5EF4-FFF2-40B4-BE49-F238E27FC236}">
                <a16:creationId xmlns:a16="http://schemas.microsoft.com/office/drawing/2014/main" id="{3263E15B-DD05-DF3D-56E9-B99D4DD222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23722" y="502519"/>
            <a:ext cx="1887894" cy="1887894"/>
          </a:xfrm>
          <a:prstGeom prst="rect">
            <a:avLst/>
          </a:prstGeom>
        </p:spPr>
      </p:pic>
      <p:pic>
        <p:nvPicPr>
          <p:cNvPr id="9" name="Grafik 8" descr="Klettern mit einfarbiger Füllung">
            <a:extLst>
              <a:ext uri="{FF2B5EF4-FFF2-40B4-BE49-F238E27FC236}">
                <a16:creationId xmlns:a16="http://schemas.microsoft.com/office/drawing/2014/main" id="{82F81A5B-1DBD-FFFB-B905-783C38979C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80140" y="2631301"/>
            <a:ext cx="2094587" cy="209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79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5502E-03CF-3B6F-ACBC-407DAA000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Lehrpläne</a:t>
            </a:r>
            <a:r>
              <a:rPr lang="en-US"/>
              <a:t> NEU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29095-A9DA-7E0C-F9FD-9E291C161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199" y="3429000"/>
            <a:ext cx="9493250" cy="32072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Lehrpläne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 für </a:t>
            </a: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Bewegung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 und Sport NEU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21E9740-CCA9-12B9-BFA5-24FBAACE7C5F}"/>
              </a:ext>
            </a:extLst>
          </p:cNvPr>
          <p:cNvSpPr txBox="1"/>
          <p:nvPr/>
        </p:nvSpPr>
        <p:spPr>
          <a:xfrm>
            <a:off x="1320082" y="4903876"/>
            <a:ext cx="92914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hlinkClick r:id="rId3"/>
              </a:rPr>
              <a:t>Tiroler Schulsport – eine Initiative der Bildungsdirektion für Tirol – Tiroler Schulsport (tiroler-schulsport.at)</a:t>
            </a:r>
            <a:endParaRPr lang="de-AT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56C9C32-173C-FC13-A17F-DC21008BBF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3697" y="221727"/>
            <a:ext cx="3153703" cy="287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3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C19598-7309-AE3C-7719-89A0C96E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6"/>
            <a:ext cx="9493249" cy="1060552"/>
          </a:xfrm>
        </p:spPr>
        <p:txBody>
          <a:bodyPr/>
          <a:lstStyle/>
          <a:p>
            <a:r>
              <a:rPr lang="de-AT" dirty="0"/>
              <a:t>Was steht überhaupt drin?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A7F417-85AC-12B0-C73D-CDA070318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25678"/>
            <a:ext cx="9493250" cy="52209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AT" sz="8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AT" sz="9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Entwicklung von Sach-, Selbst- und Sozialkompetenz</a:t>
            </a:r>
          </a:p>
          <a:p>
            <a:pPr marL="0" indent="0">
              <a:buNone/>
            </a:pPr>
            <a:endParaRPr lang="de-AT" sz="9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9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vielfältige motorische Aktivitäten</a:t>
            </a:r>
          </a:p>
          <a:p>
            <a:pPr marL="0" indent="0">
              <a:buNone/>
            </a:pPr>
            <a:endParaRPr lang="de-AT" sz="9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9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persönliche sportliche Vorlieben entwickeln</a:t>
            </a:r>
          </a:p>
          <a:p>
            <a:pPr marL="0" indent="0">
              <a:buNone/>
            </a:pPr>
            <a:endParaRPr lang="de-AT" sz="9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9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Freude an Bewegung </a:t>
            </a:r>
          </a:p>
          <a:p>
            <a:pPr marL="0" indent="0">
              <a:buNone/>
            </a:pPr>
            <a:endParaRPr lang="de-AT" sz="9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AT" sz="9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bewegungsorientierten und gesundheitsbewussten Lebensstil 	(Stichwort: </a:t>
            </a:r>
            <a:r>
              <a:rPr lang="de-AT" sz="9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Volksgesundheit</a:t>
            </a:r>
            <a:r>
              <a:rPr lang="de-AT" sz="9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de-AT" dirty="0"/>
          </a:p>
        </p:txBody>
      </p:sp>
      <p:pic>
        <p:nvPicPr>
          <p:cNvPr id="5" name="Grafik 4" descr="Fußball mit einfarbiger Füllung">
            <a:extLst>
              <a:ext uri="{FF2B5EF4-FFF2-40B4-BE49-F238E27FC236}">
                <a16:creationId xmlns:a16="http://schemas.microsoft.com/office/drawing/2014/main" id="{6D1AAC91-FFE0-7FF9-9805-E5066A26A7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5063" y="1347019"/>
            <a:ext cx="730047" cy="730047"/>
          </a:xfrm>
          <a:prstGeom prst="rect">
            <a:avLst/>
          </a:prstGeom>
        </p:spPr>
      </p:pic>
      <p:pic>
        <p:nvPicPr>
          <p:cNvPr id="12" name="Grafik 11" descr="Badminton mit einfarbiger Füllung">
            <a:extLst>
              <a:ext uri="{FF2B5EF4-FFF2-40B4-BE49-F238E27FC236}">
                <a16:creationId xmlns:a16="http://schemas.microsoft.com/office/drawing/2014/main" id="{12A664C4-023B-E439-3F04-7C49183107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2886" y="3216277"/>
            <a:ext cx="914400" cy="914400"/>
          </a:xfrm>
          <a:prstGeom prst="rect">
            <a:avLst/>
          </a:prstGeom>
        </p:spPr>
      </p:pic>
      <p:pic>
        <p:nvPicPr>
          <p:cNvPr id="14" name="Grafik 13" descr="Schlitten Silhouette">
            <a:extLst>
              <a:ext uri="{FF2B5EF4-FFF2-40B4-BE49-F238E27FC236}">
                <a16:creationId xmlns:a16="http://schemas.microsoft.com/office/drawing/2014/main" id="{74C4CC8B-D243-1397-6B26-C8E0421CBF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0710" y="4081516"/>
            <a:ext cx="914400" cy="914400"/>
          </a:xfrm>
          <a:prstGeom prst="rect">
            <a:avLst/>
          </a:prstGeom>
        </p:spPr>
      </p:pic>
      <p:pic>
        <p:nvPicPr>
          <p:cNvPr id="16" name="Grafik 15" descr="Tischtennisschläger und -ball Silhouette">
            <a:extLst>
              <a:ext uri="{FF2B5EF4-FFF2-40B4-BE49-F238E27FC236}">
                <a16:creationId xmlns:a16="http://schemas.microsoft.com/office/drawing/2014/main" id="{1E91426A-0EFC-4A35-1353-5B5BB7FF0E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60207" y="5006876"/>
            <a:ext cx="914400" cy="914400"/>
          </a:xfrm>
          <a:prstGeom prst="rect">
            <a:avLst/>
          </a:prstGeom>
        </p:spPr>
      </p:pic>
      <p:pic>
        <p:nvPicPr>
          <p:cNvPr id="18" name="Grafik 17" descr="American Football Silhouette">
            <a:extLst>
              <a:ext uri="{FF2B5EF4-FFF2-40B4-BE49-F238E27FC236}">
                <a16:creationId xmlns:a16="http://schemas.microsoft.com/office/drawing/2014/main" id="{F7303341-199C-C5DD-EEFE-53091D4EB9F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0710" y="207706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81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C19598-7309-AE3C-7719-89A0C96E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6"/>
            <a:ext cx="9493249" cy="1060552"/>
          </a:xfrm>
        </p:spPr>
        <p:txBody>
          <a:bodyPr/>
          <a:lstStyle/>
          <a:p>
            <a:r>
              <a:rPr lang="de-AT" dirty="0"/>
              <a:t>Was steht überhaupt drin?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A7F417-85AC-12B0-C73D-CDA070318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25678"/>
            <a:ext cx="9493250" cy="5220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Bildungsbereiche 	(fächerübergreifend)</a:t>
            </a:r>
          </a:p>
          <a:p>
            <a:pPr marL="0" indent="0">
              <a:buNone/>
            </a:pPr>
            <a:r>
              <a:rPr lang="de-AT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Lehrstoff</a:t>
            </a:r>
          </a:p>
          <a:p>
            <a:endParaRPr lang="de-AT" dirty="0"/>
          </a:p>
        </p:txBody>
      </p:sp>
      <p:pic>
        <p:nvPicPr>
          <p:cNvPr id="6" name="Grafik 5" descr="Brotdose Silhouette">
            <a:extLst>
              <a:ext uri="{FF2B5EF4-FFF2-40B4-BE49-F238E27FC236}">
                <a16:creationId xmlns:a16="http://schemas.microsoft.com/office/drawing/2014/main" id="{3D2BFB71-2342-63A8-9210-75AD9F022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4919" y="170702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8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1CD265-0873-F71A-AF7B-68519F4F7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449101"/>
            <a:ext cx="9493249" cy="1074899"/>
          </a:xfrm>
        </p:spPr>
        <p:txBody>
          <a:bodyPr/>
          <a:lstStyle/>
          <a:p>
            <a:r>
              <a:rPr lang="de-AT" dirty="0"/>
              <a:t>Ziele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2AFF01-FB8B-A054-F597-B02EBAEDE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99304"/>
            <a:ext cx="9493250" cy="4372896"/>
          </a:xfrm>
        </p:spPr>
        <p:txBody>
          <a:bodyPr>
            <a:normAutofit/>
          </a:bodyPr>
          <a:lstStyle/>
          <a:p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konditionelle und koordinative Grundlagen</a:t>
            </a:r>
          </a:p>
          <a:p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vielseitiges Bewegungskönnen</a:t>
            </a:r>
          </a:p>
          <a:p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vielfältige Körper und Bewegungserfahrungen sammeln</a:t>
            </a:r>
          </a:p>
          <a:p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Kooperation und Konkurrenz, Konfliktmanagement</a:t>
            </a:r>
          </a:p>
          <a:p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Handeln und Wissen um Sportarten</a:t>
            </a:r>
          </a:p>
          <a:p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Wertevermittlung im Sport (Erfolg – Fairness)</a:t>
            </a:r>
          </a:p>
        </p:txBody>
      </p:sp>
      <p:pic>
        <p:nvPicPr>
          <p:cNvPr id="5" name="Grafik 4" descr="Tennis mit einfarbiger Füllung">
            <a:extLst>
              <a:ext uri="{FF2B5EF4-FFF2-40B4-BE49-F238E27FC236}">
                <a16:creationId xmlns:a16="http://schemas.microsoft.com/office/drawing/2014/main" id="{64A52E9A-C50F-BBAC-E189-8A1150CE2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71498" y="854161"/>
            <a:ext cx="2332653" cy="2332653"/>
          </a:xfrm>
          <a:prstGeom prst="rect">
            <a:avLst/>
          </a:prstGeom>
        </p:spPr>
      </p:pic>
      <p:pic>
        <p:nvPicPr>
          <p:cNvPr id="7" name="Grafik 6" descr="Schwimmen mit einfarbiger Füllung">
            <a:extLst>
              <a:ext uri="{FF2B5EF4-FFF2-40B4-BE49-F238E27FC236}">
                <a16:creationId xmlns:a16="http://schemas.microsoft.com/office/drawing/2014/main" id="{2E639AF7-2B7F-FC14-1AFA-839889A66D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3310" y="4830925"/>
            <a:ext cx="2509422" cy="2509422"/>
          </a:xfrm>
          <a:prstGeom prst="rect">
            <a:avLst/>
          </a:prstGeom>
        </p:spPr>
      </p:pic>
      <p:pic>
        <p:nvPicPr>
          <p:cNvPr id="9" name="Grafik 8" descr="Fußball mit einfarbiger Füllung">
            <a:extLst>
              <a:ext uri="{FF2B5EF4-FFF2-40B4-BE49-F238E27FC236}">
                <a16:creationId xmlns:a16="http://schemas.microsoft.com/office/drawing/2014/main" id="{10631B77-6D32-0FBF-236B-F03580FE8E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47965" y="3953734"/>
            <a:ext cx="2509421" cy="2509421"/>
          </a:xfrm>
          <a:prstGeom prst="rect">
            <a:avLst/>
          </a:prstGeom>
        </p:spPr>
      </p:pic>
      <p:pic>
        <p:nvPicPr>
          <p:cNvPr id="11" name="Grafik 10" descr="Turner: Ringe mit einfarbiger Füllung">
            <a:extLst>
              <a:ext uri="{FF2B5EF4-FFF2-40B4-BE49-F238E27FC236}">
                <a16:creationId xmlns:a16="http://schemas.microsoft.com/office/drawing/2014/main" id="{9A947059-837E-ED7D-D87F-6A84DA8A7D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54496" y="875307"/>
            <a:ext cx="2046972" cy="20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048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D822E-2065-30E1-0842-9ACB65F89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858" y="365125"/>
            <a:ext cx="9414591" cy="706591"/>
          </a:xfrm>
        </p:spPr>
        <p:txBody>
          <a:bodyPr>
            <a:normAutofit fontScale="90000"/>
          </a:bodyPr>
          <a:lstStyle/>
          <a:p>
            <a:r>
              <a:rPr lang="de-AT" dirty="0"/>
              <a:t>Zu anderen Bildungsbereichen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BF1B23-7EB9-8A14-83F3-9B5CF2F86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858" y="1206490"/>
            <a:ext cx="9414592" cy="5651510"/>
          </a:xfrm>
        </p:spPr>
        <p:txBody>
          <a:bodyPr>
            <a:noAutofit/>
          </a:bodyPr>
          <a:lstStyle/>
          <a:p>
            <a:r>
              <a:rPr lang="de-AT" sz="2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Sprache &amp; Kommunikation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Sportsprache, sportspezifische Begriffe, nonverbale Kommunikation</a:t>
            </a:r>
          </a:p>
          <a:p>
            <a:endParaRPr lang="de-AT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sz="2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Natur und Technik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biologische und physikalische Bedingungen erkennen</a:t>
            </a:r>
          </a:p>
          <a:p>
            <a:endParaRPr lang="de-AT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sz="2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Gesundheit und Bewegung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gesundheits- und bewegungsfördernder Lebensraum</a:t>
            </a:r>
          </a:p>
          <a:p>
            <a:endParaRPr lang="de-AT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sz="2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Kreativität und Gestaltung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Tanz, gymnastische Elemente, …</a:t>
            </a:r>
          </a:p>
        </p:txBody>
      </p:sp>
      <p:pic>
        <p:nvPicPr>
          <p:cNvPr id="5" name="Grafik 4" descr="Yoga mit einfarbiger Füllung">
            <a:extLst>
              <a:ext uri="{FF2B5EF4-FFF2-40B4-BE49-F238E27FC236}">
                <a16:creationId xmlns:a16="http://schemas.microsoft.com/office/drawing/2014/main" id="{3802A92D-5CFD-13AB-33BF-B99045DED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99778" y="3944197"/>
            <a:ext cx="1727584" cy="1727584"/>
          </a:xfrm>
          <a:prstGeom prst="rect">
            <a:avLst/>
          </a:prstGeom>
        </p:spPr>
      </p:pic>
      <p:pic>
        <p:nvPicPr>
          <p:cNvPr id="7" name="Grafik 6" descr="Meditation mit einfarbiger Füllung">
            <a:extLst>
              <a:ext uri="{FF2B5EF4-FFF2-40B4-BE49-F238E27FC236}">
                <a16:creationId xmlns:a16="http://schemas.microsoft.com/office/drawing/2014/main" id="{A8CCBDBE-CB67-36C2-5ED9-EBFE9B9154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99778" y="499898"/>
            <a:ext cx="1727585" cy="172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1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EA72BE-B1BE-849D-3AB2-E515F8D5D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126071" cy="800287"/>
          </a:xfrm>
        </p:spPr>
        <p:txBody>
          <a:bodyPr/>
          <a:lstStyle/>
          <a:p>
            <a:r>
              <a:rPr lang="de-AT"/>
              <a:t>Didaktische Grundsätze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31418F-1EB9-8E0B-BAF2-8C30EF706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30527"/>
            <a:ext cx="9493250" cy="4934414"/>
          </a:xfrm>
        </p:spPr>
        <p:txBody>
          <a:bodyPr>
            <a:normAutofit fontScale="32500" lnSpcReduction="20000"/>
          </a:bodyPr>
          <a:lstStyle/>
          <a:p>
            <a:r>
              <a:rPr lang="de-AT" sz="74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Vier Schulstufen</a:t>
            </a:r>
            <a:r>
              <a:rPr lang="de-AT" sz="7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alters- und entwicklungsmäßige Schwerpunkte setzen aber immer unter der Berücksichtigung individueller Entwicklungs- und Leistungsniveaus!</a:t>
            </a:r>
          </a:p>
          <a:p>
            <a:pPr marL="0" indent="0">
              <a:buNone/>
            </a:pPr>
            <a:endParaRPr lang="de-AT" sz="5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sz="7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Vermittlung </a:t>
            </a:r>
            <a:r>
              <a:rPr lang="de-AT" sz="74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motorischer Grundlagen</a:t>
            </a:r>
          </a:p>
          <a:p>
            <a:pPr marL="0" indent="0">
              <a:buNone/>
            </a:pPr>
            <a:endParaRPr lang="de-AT" sz="51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sz="74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Trends und individuelle Interessen </a:t>
            </a:r>
            <a:r>
              <a:rPr lang="de-AT" sz="7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von Schülerinnen und Schülern miteinbeziehen</a:t>
            </a:r>
          </a:p>
          <a:p>
            <a:endParaRPr lang="de-AT" sz="3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sz="7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Auf eine sinnvolle Verteilung der Lerninhalte ist zu achten</a:t>
            </a:r>
          </a:p>
          <a:p>
            <a:pPr marL="0" indent="0">
              <a:buNone/>
            </a:pPr>
            <a:endParaRPr lang="de-AT" sz="7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Grafik 4" descr="Skilanglauf mit einfarbiger Füllung">
            <a:extLst>
              <a:ext uri="{FF2B5EF4-FFF2-40B4-BE49-F238E27FC236}">
                <a16:creationId xmlns:a16="http://schemas.microsoft.com/office/drawing/2014/main" id="{B27555BC-64CE-E5BC-55F9-14277FFC7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33723" y="4375967"/>
            <a:ext cx="2426804" cy="2426804"/>
          </a:xfrm>
          <a:prstGeom prst="rect">
            <a:avLst/>
          </a:prstGeom>
        </p:spPr>
      </p:pic>
      <p:pic>
        <p:nvPicPr>
          <p:cNvPr id="7" name="Grafik 6" descr="Hürde mit einfarbiger Füllung">
            <a:extLst>
              <a:ext uri="{FF2B5EF4-FFF2-40B4-BE49-F238E27FC236}">
                <a16:creationId xmlns:a16="http://schemas.microsoft.com/office/drawing/2014/main" id="{6A8F0A0B-E8AB-8228-651E-7E947A012D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71552" y="493059"/>
            <a:ext cx="1988975" cy="198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571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EA72BE-B1BE-849D-3AB2-E515F8D5D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126071" cy="800287"/>
          </a:xfrm>
        </p:spPr>
        <p:txBody>
          <a:bodyPr/>
          <a:lstStyle/>
          <a:p>
            <a:r>
              <a:rPr lang="de-AT"/>
              <a:t>Didaktische Grundsätze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31418F-1EB9-8E0B-BAF2-8C30EF706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30527"/>
            <a:ext cx="9493250" cy="4934414"/>
          </a:xfrm>
        </p:spPr>
        <p:txBody>
          <a:bodyPr>
            <a:normAutofit/>
          </a:bodyPr>
          <a:lstStyle/>
          <a:p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Auf eine sinnvolle Verteilung der Lerninhalte ist zu achten</a:t>
            </a:r>
          </a:p>
          <a:p>
            <a:pPr marL="0" indent="0">
              <a:buNone/>
            </a:pP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Schulveranstaltungen mit Sportschwerpunkt (Sportwochen) und Sportwettkämpfe sind ausdrücklich erwünscht</a:t>
            </a:r>
          </a:p>
          <a:p>
            <a:pPr marL="0" indent="0">
              <a:buNone/>
            </a:pP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theoriegeleitete Inhalte als Basis für weiterführende Bewegungshandlungen</a:t>
            </a: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5" name="Grafik 4" descr="Skilanglauf mit einfarbiger Füllung">
            <a:extLst>
              <a:ext uri="{FF2B5EF4-FFF2-40B4-BE49-F238E27FC236}">
                <a16:creationId xmlns:a16="http://schemas.microsoft.com/office/drawing/2014/main" id="{B27555BC-64CE-E5BC-55F9-14277FFC7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33723" y="4375967"/>
            <a:ext cx="2426804" cy="2426804"/>
          </a:xfrm>
          <a:prstGeom prst="rect">
            <a:avLst/>
          </a:prstGeom>
        </p:spPr>
      </p:pic>
      <p:pic>
        <p:nvPicPr>
          <p:cNvPr id="7" name="Grafik 6" descr="Hürde mit einfarbiger Füllung">
            <a:extLst>
              <a:ext uri="{FF2B5EF4-FFF2-40B4-BE49-F238E27FC236}">
                <a16:creationId xmlns:a16="http://schemas.microsoft.com/office/drawing/2014/main" id="{6A8F0A0B-E8AB-8228-651E-7E947A012D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71552" y="493059"/>
            <a:ext cx="1988975" cy="198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9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D8771-A2B2-5186-C747-57EF0F241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768731"/>
          </a:xfrm>
        </p:spPr>
        <p:txBody>
          <a:bodyPr/>
          <a:lstStyle/>
          <a:p>
            <a:r>
              <a:rPr lang="de-AT" dirty="0"/>
              <a:t>Lehrstoff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BA130D-ADAC-D6BE-B676-FE2EE0F8F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133856"/>
            <a:ext cx="10183368" cy="5605272"/>
          </a:xfrm>
        </p:spPr>
        <p:txBody>
          <a:bodyPr>
            <a:normAutofit fontScale="55000" lnSpcReduction="20000"/>
          </a:bodyPr>
          <a:lstStyle/>
          <a:p>
            <a:r>
              <a:rPr lang="de-AT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Grundsätzliche Teilung in </a:t>
            </a:r>
            <a:r>
              <a:rPr lang="de-AT" sz="4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&amp; 2.Klasse </a:t>
            </a:r>
            <a:r>
              <a:rPr lang="de-AT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 in </a:t>
            </a:r>
            <a:r>
              <a:rPr lang="de-AT" sz="44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&amp; 4.Klasse</a:t>
            </a:r>
          </a:p>
          <a:p>
            <a:endParaRPr lang="de-AT" sz="3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Kernbereich</a:t>
            </a:r>
            <a:r>
              <a:rPr lang="de-AT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Vielfältige motorische Aktivitäten</a:t>
            </a:r>
          </a:p>
          <a:p>
            <a:pPr marL="0" indent="0">
              <a:buNone/>
            </a:pPr>
            <a:r>
              <a:rPr lang="de-AT" sz="3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Erweiterung der vielfältigen motorischen Aktivitäten</a:t>
            </a:r>
          </a:p>
          <a:p>
            <a:pPr marL="2743200" lvl="6" indent="0">
              <a:buNone/>
            </a:pPr>
            <a:endParaRPr lang="de-AT" sz="3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AT" sz="4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Könnens- und leistungsorientierte Bewegungshandlungen</a:t>
            </a:r>
            <a:r>
              <a:rPr lang="de-AT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de-AT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de-AT" sz="4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Schwimmen, Geräteturnen, Leichtathletik, </a:t>
            </a:r>
          </a:p>
          <a:p>
            <a:pPr marL="0" indent="0">
              <a:buNone/>
            </a:pPr>
            <a:r>
              <a:rPr lang="de-AT" sz="4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Klettern, Sportspiele</a:t>
            </a:r>
          </a:p>
          <a:p>
            <a:pPr marL="0" indent="0">
              <a:buNone/>
            </a:pPr>
            <a:r>
              <a:rPr lang="de-AT" sz="4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Spielorganisation übernehmen, </a:t>
            </a:r>
          </a:p>
          <a:p>
            <a:pPr marL="0" indent="0">
              <a:buNone/>
            </a:pPr>
            <a:r>
              <a:rPr lang="de-AT" sz="4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Wettkämpfe …</a:t>
            </a:r>
          </a:p>
          <a:p>
            <a:pPr marL="2743200" lvl="6" indent="0">
              <a:buNone/>
            </a:pPr>
            <a:endParaRPr lang="de-AT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AT" sz="1900" b="1" dirty="0"/>
          </a:p>
          <a:p>
            <a:pPr marL="2743200" lvl="6" indent="0">
              <a:buNone/>
            </a:pPr>
            <a:r>
              <a:rPr lang="de-AT" dirty="0"/>
              <a:t> </a:t>
            </a:r>
          </a:p>
        </p:txBody>
      </p:sp>
      <p:pic>
        <p:nvPicPr>
          <p:cNvPr id="5" name="Grafik 4" descr="Tischtennisschläger und -ball mit einfarbiger Füllung">
            <a:extLst>
              <a:ext uri="{FF2B5EF4-FFF2-40B4-BE49-F238E27FC236}">
                <a16:creationId xmlns:a16="http://schemas.microsoft.com/office/drawing/2014/main" id="{E07FC58A-C8D2-A954-7656-53B78F2FA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84783" y="985282"/>
            <a:ext cx="1251064" cy="1251064"/>
          </a:xfrm>
          <a:prstGeom prst="rect">
            <a:avLst/>
          </a:prstGeom>
        </p:spPr>
      </p:pic>
      <p:pic>
        <p:nvPicPr>
          <p:cNvPr id="7" name="Grafik 6" descr="Pfiff mit einfarbiger Füllung">
            <a:extLst>
              <a:ext uri="{FF2B5EF4-FFF2-40B4-BE49-F238E27FC236}">
                <a16:creationId xmlns:a16="http://schemas.microsoft.com/office/drawing/2014/main" id="{C9A40C61-A562-2E06-DFED-D23FCF396B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15646" y="4725853"/>
            <a:ext cx="1593606" cy="1593606"/>
          </a:xfrm>
          <a:prstGeom prst="rect">
            <a:avLst/>
          </a:prstGeom>
        </p:spPr>
      </p:pic>
      <p:pic>
        <p:nvPicPr>
          <p:cNvPr id="11" name="Grafik 10" descr="Pfeil und Bogen mit einfarbiger Füllung">
            <a:extLst>
              <a:ext uri="{FF2B5EF4-FFF2-40B4-BE49-F238E27FC236}">
                <a16:creationId xmlns:a16="http://schemas.microsoft.com/office/drawing/2014/main" id="{F12F9120-D7AF-5A1B-73DA-F90DEFA69B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6178" y="3936492"/>
            <a:ext cx="1176217" cy="117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783247"/>
      </p:ext>
    </p:extLst>
  </p:cSld>
  <p:clrMapOvr>
    <a:masterClrMapping/>
  </p:clrMapOvr>
</p:sld>
</file>

<file path=ppt/theme/theme1.xml><?xml version="1.0" encoding="utf-8"?>
<a:theme xmlns:a="http://schemas.openxmlformats.org/drawingml/2006/main" name="StreetscapeVTI">
  <a:themeElements>
    <a:clrScheme name="AnalogousFromLightSeedLeftStep">
      <a:dk1>
        <a:srgbClr val="000000"/>
      </a:dk1>
      <a:lt1>
        <a:srgbClr val="FFFFFF"/>
      </a:lt1>
      <a:dk2>
        <a:srgbClr val="412428"/>
      </a:dk2>
      <a:lt2>
        <a:srgbClr val="E8E2E5"/>
      </a:lt2>
      <a:accent1>
        <a:srgbClr val="81AB94"/>
      </a:accent1>
      <a:accent2>
        <a:srgbClr val="76AD79"/>
      </a:accent2>
      <a:accent3>
        <a:srgbClr val="8FA980"/>
      </a:accent3>
      <a:accent4>
        <a:srgbClr val="9BA672"/>
      </a:accent4>
      <a:accent5>
        <a:srgbClr val="A9A180"/>
      </a:accent5>
      <a:accent6>
        <a:srgbClr val="BA957F"/>
      </a:accent6>
      <a:hlink>
        <a:srgbClr val="AE698E"/>
      </a:hlink>
      <a:folHlink>
        <a:srgbClr val="7F7F7F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384</Words>
  <Application>Microsoft Office PowerPoint</Application>
  <PresentationFormat>Breitbild</PresentationFormat>
  <Paragraphs>91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Consolas</vt:lpstr>
      <vt:lpstr>Franklin Gothic Heavy</vt:lpstr>
      <vt:lpstr>StreetscapeVTI</vt:lpstr>
      <vt:lpstr>Bewegung und Sport</vt:lpstr>
      <vt:lpstr>Lehrpläne NEU</vt:lpstr>
      <vt:lpstr>Was steht überhaupt drin? </vt:lpstr>
      <vt:lpstr>Was steht überhaupt drin? </vt:lpstr>
      <vt:lpstr>Ziele</vt:lpstr>
      <vt:lpstr>Zu anderen Bildungsbereichen</vt:lpstr>
      <vt:lpstr>Didaktische Grundsätze</vt:lpstr>
      <vt:lpstr>Didaktische Grundsätze</vt:lpstr>
      <vt:lpstr>Lehrstoff</vt:lpstr>
      <vt:lpstr>Lehrstoff</vt:lpstr>
      <vt:lpstr>Lehrstoff</vt:lpstr>
      <vt:lpstr>Lehrstoff</vt:lpstr>
      <vt:lpstr>Lehrstoff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Bewegung und Sport</dc:title>
  <dc:creator>Paul Randolf, BEd BA MA</dc:creator>
  <cp:lastModifiedBy>Ehart Emanuel</cp:lastModifiedBy>
  <cp:revision>40</cp:revision>
  <cp:lastPrinted>2024-03-18T08:47:38Z</cp:lastPrinted>
  <dcterms:created xsi:type="dcterms:W3CDTF">2024-02-13T14:55:42Z</dcterms:created>
  <dcterms:modified xsi:type="dcterms:W3CDTF">2024-03-18T12:13:07Z</dcterms:modified>
</cp:coreProperties>
</file>